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4" r:id="rId3"/>
    <p:sldId id="261" r:id="rId4"/>
    <p:sldId id="270" r:id="rId5"/>
    <p:sldId id="264" r:id="rId6"/>
    <p:sldId id="271" r:id="rId7"/>
    <p:sldId id="262" r:id="rId8"/>
    <p:sldId id="259" r:id="rId9"/>
    <p:sldId id="265" r:id="rId10"/>
    <p:sldId id="258" r:id="rId11"/>
    <p:sldId id="267" r:id="rId12"/>
    <p:sldId id="260" r:id="rId13"/>
    <p:sldId id="273" r:id="rId14"/>
    <p:sldId id="275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7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7CC87-99FE-A94A-8F28-E365FF72B77C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B2F266-852D-F542-B5B0-6E854D2A2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429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F527-9814-4B45-A408-40B1E1506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ADC69D-A5EA-7345-A91D-70FBE7A3C2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09A614-0AE7-D946-B8EE-AB2628C049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9645B1-413E-BE4D-AD5E-B559D7001428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74A074-F242-B34B-88EA-A5C66E10A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32F72F-F3FE-BA44-B604-917551D44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52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6D72E-09FC-AC45-AACC-84EF6C074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727541-2DFD-3644-BA2D-D709A4BA01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26BE99-29D9-804A-8AF8-CA3FB0878E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74555-DE3E-EA43-A4FC-9F6BFEAD6C0C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1CC37-F0B5-7043-B432-A5D01239A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8686B-2E33-784D-AB9D-067631D38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44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FA86A64-6EE1-0D45-A24E-A6FDE521E1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31F08A-56EA-154A-811E-EFE549976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31E247-B1FE-F04E-8382-11B0E9C5C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983D4-EE14-CF4B-ADD7-F2BEF69636A1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8745F3-E1C7-2E4D-A0CB-EB89AE725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02C87-400B-9F4B-9B0A-AABA4652F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45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C0B9E-F38E-0A41-9153-558DD89C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59909-3667-ED41-ABB4-263D76D818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A67B0D-C5BD-A242-9B8B-B8579E2B9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FE69B-2632-6741-B8B7-3CDD3F7AC376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0D10C5-25DD-7741-AE5B-F5DDFFE41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9EF24-9419-814E-8660-2FDA71BF8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8734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1D46A-21A1-4F4B-ABA1-49581701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EECE01-DB01-0A4D-862F-D528457CDC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E6223B-25B8-8840-9D33-925EC2473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C9B30-2F70-7E45-B327-018ADC57F4C1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EC554-07F1-3841-AE3D-EB97014DB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35304-1A06-974C-9ACF-3F3B01A71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24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1E186-217F-E143-95E6-0BB7E2CAC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42B6F0-0691-AC45-A6A3-E276D5517E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542C95-8986-DD4A-B6F6-7B3BBF7EEF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066FF4-1442-CD45-8009-C7B1B5FCC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D8CBE-5F91-074F-8E06-413ED5CD48A3}" type="datetime1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2C9D18-1094-5748-B001-6AB638CAC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59E89-B774-034A-AB1F-F7437FBD9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6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F1548-64C9-754B-8B77-239CD645B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E65BC7-9AC7-0C4A-9B10-61DB53456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CD8685-227B-584C-AC7A-2DDBB6D29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1DE052-EF92-5C47-9BFE-3B1E35C101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E4B965D-42DB-F647-B941-32DCBA3D8F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234FDAF-E65A-B24F-915E-B379CA6FE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AB1C7-E7B3-3240-895F-6D8F5F5D215A}" type="datetime1">
              <a:rPr lang="en-US" smtClean="0"/>
              <a:t>1/22/19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A0C67D-5948-084A-89E7-8C8BCBCFA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0687A9-EFAB-424B-80B3-D995809BC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964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38769B-1510-8849-8BFF-4963EB4B4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BB9C30-3073-1E43-8270-E52FE9551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A8FD3-C256-FF4D-89A8-F925F7253C54}" type="datetime1">
              <a:rPr lang="en-US" smtClean="0"/>
              <a:t>1/22/19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83E3B5-F4B3-554A-80E3-1180723AC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4B5354-670C-0B44-9389-3D081A40E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50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47A67C-AB97-6B4D-9C30-8506E23787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4000E-9C51-8C4B-8150-20651AAE4200}" type="datetime1">
              <a:rPr lang="en-US" smtClean="0"/>
              <a:t>1/22/19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C3629B-B3FC-934C-BCB6-0B29D78D4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0023B7-31D7-BF4F-9EE4-C1B29173B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08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23869-8FD6-AB43-B9C4-8A57B6B16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79878-487B-1E4A-9169-A4EB22A08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E8B126-845E-574E-AD3F-322CA90CFC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B232F-CFC3-1440-951F-DACD8C2E8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A8BE63-3D82-AD42-AE56-AF384DCC2719}" type="datetime1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E8A87-BF91-4347-91F7-FA1190B0E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03CAB1-3B8D-974A-8D13-F432DB6C3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41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C50AE-65BE-9A44-B0CF-5B5A03D02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C45FEC-49FE-B94C-ACF7-46249FC38E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67C118-3BC0-2B45-995F-76BE28C8EB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9ABCAF-0847-7C40-91C0-A9EAC4D78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7A7176-ED37-6B43-BAFC-962F45D17296}" type="datetime1">
              <a:rPr lang="en-US" smtClean="0"/>
              <a:t>1/22/19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58D9A4-896D-7449-8975-8A1645F2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87DA9-E9F9-FA4D-893C-F69B35CA3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675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BC8F721-AB6F-7D45-9D85-C0D362738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F8C9EC-8C2F-CC47-9516-0B9F62471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FDDD17-2EE7-804F-B5B0-6BAD66AC7F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E849D-AA49-2E48-A00A-0F3E8F2E3716}" type="datetime1">
              <a:rPr lang="en-US" smtClean="0"/>
              <a:t>1/22/19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C6C86-1EDD-5D4F-B8AC-89BFCA476E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6542B-0BAC-0746-9E33-91A80D24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1611B7-9285-1F48-A026-12A07D3EB2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802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371/journal.pcbi.1005268" TargetMode="External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6196A6E-2BB3-684B-8142-4B9F07122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3407" y="300070"/>
            <a:ext cx="4385186" cy="26002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3D3CB2-F4E1-7144-ADCD-90835A0538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 to Programming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1256C6-6D81-D741-A5C0-89758D5892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Part of a modern scientist’s toolkit.</a:t>
            </a:r>
          </a:p>
          <a:p>
            <a:endParaRPr lang="en-US" dirty="0"/>
          </a:p>
          <a:p>
            <a:r>
              <a:rPr lang="en-US" dirty="0"/>
              <a:t>Programming and Data Analysis for Modern Neuroscience</a:t>
            </a:r>
          </a:p>
          <a:p>
            <a:r>
              <a:rPr lang="en-US" dirty="0"/>
              <a:t>Spring 2019</a:t>
            </a:r>
          </a:p>
        </p:txBody>
      </p:sp>
    </p:spTree>
    <p:extLst>
      <p:ext uri="{BB962C8B-B14F-4D97-AF65-F5344CB8AC3E}">
        <p14:creationId xmlns:p14="http://schemas.microsoft.com/office/powerpoint/2010/main" val="3509494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042A-BC72-3643-B082-F7F858AE85D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Compiled vs Interpreted</a:t>
            </a:r>
          </a:p>
        </p:txBody>
      </p:sp>
      <p:sp>
        <p:nvSpPr>
          <p:cNvPr id="7" name="Alternate Process 6">
            <a:extLst>
              <a:ext uri="{FF2B5EF4-FFF2-40B4-BE49-F238E27FC236}">
                <a16:creationId xmlns:a16="http://schemas.microsoft.com/office/drawing/2014/main" id="{74D42ACD-03D8-4B48-8017-04C11C285B10}"/>
              </a:ext>
            </a:extLst>
          </p:cNvPr>
          <p:cNvSpPr/>
          <p:nvPr/>
        </p:nvSpPr>
        <p:spPr>
          <a:xfrm>
            <a:off x="838200" y="3071183"/>
            <a:ext cx="1371600" cy="1371600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Human</a:t>
            </a:r>
          </a:p>
          <a:p>
            <a:pPr algn="ctr"/>
            <a:r>
              <a:rPr lang="en-US" dirty="0"/>
              <a:t>code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66626A4-5EA1-C54F-BB75-A830D26FCABB}"/>
              </a:ext>
            </a:extLst>
          </p:cNvPr>
          <p:cNvSpPr/>
          <p:nvPr/>
        </p:nvSpPr>
        <p:spPr>
          <a:xfrm>
            <a:off x="5410200" y="1298106"/>
            <a:ext cx="1371600" cy="1371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70C0"/>
                </a:solidFill>
              </a:rPr>
              <a:t>Computer A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Machine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496278-7F05-0D47-87D8-2987D945D2D4}"/>
              </a:ext>
            </a:extLst>
          </p:cNvPr>
          <p:cNvSpPr/>
          <p:nvPr/>
        </p:nvSpPr>
        <p:spPr>
          <a:xfrm>
            <a:off x="5410200" y="3071183"/>
            <a:ext cx="1371600" cy="13716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accent2"/>
                </a:solidFill>
              </a:rPr>
              <a:t>Computer B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Machine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code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3C74AB2-4BBC-144D-A19C-CA1D1F69FA58}"/>
              </a:ext>
            </a:extLst>
          </p:cNvPr>
          <p:cNvSpPr/>
          <p:nvPr/>
        </p:nvSpPr>
        <p:spPr>
          <a:xfrm>
            <a:off x="9966647" y="1299260"/>
            <a:ext cx="1371600" cy="137044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54995E3-6FF5-0147-B21D-D4E81BBC51D6}"/>
              </a:ext>
            </a:extLst>
          </p:cNvPr>
          <p:cNvSpPr/>
          <p:nvPr/>
        </p:nvSpPr>
        <p:spPr>
          <a:xfrm>
            <a:off x="9982200" y="3072337"/>
            <a:ext cx="1371600" cy="137044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41837CA-3872-A643-A225-5CB72C19E354}"/>
              </a:ext>
            </a:extLst>
          </p:cNvPr>
          <p:cNvSpPr/>
          <p:nvPr/>
        </p:nvSpPr>
        <p:spPr>
          <a:xfrm>
            <a:off x="9982200" y="4845414"/>
            <a:ext cx="1371600" cy="1370446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814EEB8-9C3D-C040-AA8E-D00E70E913E8}"/>
              </a:ext>
            </a:extLst>
          </p:cNvPr>
          <p:cNvSpPr/>
          <p:nvPr/>
        </p:nvSpPr>
        <p:spPr>
          <a:xfrm>
            <a:off x="2345094" y="3435020"/>
            <a:ext cx="2929812" cy="64392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Bent Arrow 14">
            <a:extLst>
              <a:ext uri="{FF2B5EF4-FFF2-40B4-BE49-F238E27FC236}">
                <a16:creationId xmlns:a16="http://schemas.microsoft.com/office/drawing/2014/main" id="{E70E0375-38F8-E44C-8F37-FA61BBECBE92}"/>
              </a:ext>
            </a:extLst>
          </p:cNvPr>
          <p:cNvSpPr/>
          <p:nvPr/>
        </p:nvSpPr>
        <p:spPr>
          <a:xfrm>
            <a:off x="1362269" y="1656817"/>
            <a:ext cx="3912637" cy="1297069"/>
          </a:xfrm>
          <a:prstGeom prst="ben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7ECA02B-9729-A645-B7B3-FB6F6A3C4E0F}"/>
              </a:ext>
            </a:extLst>
          </p:cNvPr>
          <p:cNvSpPr txBox="1"/>
          <p:nvPr/>
        </p:nvSpPr>
        <p:spPr>
          <a:xfrm>
            <a:off x="2345094" y="3572317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 to machine code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6D2EB7-6C14-0741-9982-0015BA0066A7}"/>
              </a:ext>
            </a:extLst>
          </p:cNvPr>
          <p:cNvSpPr txBox="1"/>
          <p:nvPr/>
        </p:nvSpPr>
        <p:spPr>
          <a:xfrm>
            <a:off x="2345094" y="1802611"/>
            <a:ext cx="2646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Translate to machine code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39C1072-252E-3847-B71D-6EF0E57EF30B}"/>
              </a:ext>
            </a:extLst>
          </p:cNvPr>
          <p:cNvSpPr/>
          <p:nvPr/>
        </p:nvSpPr>
        <p:spPr>
          <a:xfrm>
            <a:off x="6917094" y="1665314"/>
            <a:ext cx="2929812" cy="643926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0CEDF3F3-8CA4-3046-ABCA-788EC773D62D}"/>
              </a:ext>
            </a:extLst>
          </p:cNvPr>
          <p:cNvSpPr/>
          <p:nvPr/>
        </p:nvSpPr>
        <p:spPr>
          <a:xfrm>
            <a:off x="6917094" y="3439144"/>
            <a:ext cx="2929812" cy="643926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D29A020F-A303-CF4B-9764-236BC20B3C07}"/>
              </a:ext>
            </a:extLst>
          </p:cNvPr>
          <p:cNvSpPr/>
          <p:nvPr/>
        </p:nvSpPr>
        <p:spPr>
          <a:xfrm flipV="1">
            <a:off x="1362269" y="4580079"/>
            <a:ext cx="8484637" cy="1297069"/>
          </a:xfrm>
          <a:prstGeom prst="bentArrow">
            <a:avLst>
              <a:gd name="adj1" fmla="val 25000"/>
              <a:gd name="adj2" fmla="val 24640"/>
              <a:gd name="adj3" fmla="val 25000"/>
              <a:gd name="adj4" fmla="val 43750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0BF4F0-ED5D-6044-A235-7DD634D1C64D}"/>
              </a:ext>
            </a:extLst>
          </p:cNvPr>
          <p:cNvSpPr txBox="1"/>
          <p:nvPr/>
        </p:nvSpPr>
        <p:spPr>
          <a:xfrm>
            <a:off x="7151497" y="1799240"/>
            <a:ext cx="228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machine code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8729D32-06C6-964A-8164-6338ADE5A0A2}"/>
              </a:ext>
            </a:extLst>
          </p:cNvPr>
          <p:cNvSpPr txBox="1"/>
          <p:nvPr/>
        </p:nvSpPr>
        <p:spPr>
          <a:xfrm>
            <a:off x="7151497" y="3582316"/>
            <a:ext cx="2280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Execute machine code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49BBA8-F3F6-D047-B567-625F98EEF1A2}"/>
              </a:ext>
            </a:extLst>
          </p:cNvPr>
          <p:cNvSpPr txBox="1"/>
          <p:nvPr/>
        </p:nvSpPr>
        <p:spPr>
          <a:xfrm>
            <a:off x="2605623" y="5373964"/>
            <a:ext cx="5979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 the fly translation to machine code while running program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F5986DC-7190-6F47-8E55-8EA9D6730F67}"/>
              </a:ext>
            </a:extLst>
          </p:cNvPr>
          <p:cNvSpPr txBox="1"/>
          <p:nvPr/>
        </p:nvSpPr>
        <p:spPr>
          <a:xfrm>
            <a:off x="3157142" y="5004632"/>
            <a:ext cx="10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Interpret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D6ACBCE-F1F4-E34C-8CF3-F794D2E9150A}"/>
              </a:ext>
            </a:extLst>
          </p:cNvPr>
          <p:cNvSpPr txBox="1"/>
          <p:nvPr/>
        </p:nvSpPr>
        <p:spPr>
          <a:xfrm>
            <a:off x="3189588" y="142990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Compile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10BB59-3196-7F49-822C-91B6A7020A44}"/>
              </a:ext>
            </a:extLst>
          </p:cNvPr>
          <p:cNvSpPr txBox="1"/>
          <p:nvPr/>
        </p:nvSpPr>
        <p:spPr>
          <a:xfrm>
            <a:off x="3189588" y="3201517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Compile</a:t>
            </a:r>
          </a:p>
        </p:txBody>
      </p:sp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C6A6D02C-4529-7B41-93AC-A0161AAF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39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A042A-BC72-3643-B082-F7F858AE85D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Programming Languages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AF893-370C-2242-BCCC-133DBD2A9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DB7E158-A78B-1749-8A0A-1A644CAA0C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621562"/>
              </p:ext>
            </p:extLst>
          </p:nvPr>
        </p:nvGraphicFramePr>
        <p:xfrm>
          <a:off x="838200" y="1493757"/>
          <a:ext cx="1051560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86744">
                  <a:extLst>
                    <a:ext uri="{9D8B030D-6E8A-4147-A177-3AD203B41FA5}">
                      <a16:colId xmlns:a16="http://schemas.microsoft.com/office/drawing/2014/main" val="3873340081"/>
                    </a:ext>
                  </a:extLst>
                </a:gridCol>
                <a:gridCol w="1212229">
                  <a:extLst>
                    <a:ext uri="{9D8B030D-6E8A-4147-A177-3AD203B41FA5}">
                      <a16:colId xmlns:a16="http://schemas.microsoft.com/office/drawing/2014/main" val="219746398"/>
                    </a:ext>
                  </a:extLst>
                </a:gridCol>
                <a:gridCol w="1269953">
                  <a:extLst>
                    <a:ext uri="{9D8B030D-6E8A-4147-A177-3AD203B41FA5}">
                      <a16:colId xmlns:a16="http://schemas.microsoft.com/office/drawing/2014/main" val="4104402649"/>
                    </a:ext>
                  </a:extLst>
                </a:gridCol>
                <a:gridCol w="1269953">
                  <a:extLst>
                    <a:ext uri="{9D8B030D-6E8A-4147-A177-3AD203B41FA5}">
                      <a16:colId xmlns:a16="http://schemas.microsoft.com/office/drawing/2014/main" val="3822588289"/>
                    </a:ext>
                  </a:extLst>
                </a:gridCol>
                <a:gridCol w="1135261">
                  <a:extLst>
                    <a:ext uri="{9D8B030D-6E8A-4147-A177-3AD203B41FA5}">
                      <a16:colId xmlns:a16="http://schemas.microsoft.com/office/drawing/2014/main" val="3608622337"/>
                    </a:ext>
                  </a:extLst>
                </a:gridCol>
                <a:gridCol w="1041460">
                  <a:extLst>
                    <a:ext uri="{9D8B030D-6E8A-4147-A177-3AD203B41FA5}">
                      <a16:colId xmlns:a16="http://schemas.microsoft.com/office/drawing/2014/main" val="7129065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C/C++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MATLAB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Julia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3411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Higher Level, ease of use, readability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7097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Interactive, e.g. interpreted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303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2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Package management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09493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Multithreading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2547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Modules and objects beyond simple scripts</a:t>
                      </a:r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7718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Large user base</a:t>
                      </a:r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12469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35607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4811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082C53-8F90-D54E-8860-08B21EE80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491F53-6E72-7946-9ED1-CA433187D9FD}"/>
              </a:ext>
            </a:extLst>
          </p:cNvPr>
          <p:cNvSpPr txBox="1"/>
          <p:nvPr/>
        </p:nvSpPr>
        <p:spPr>
          <a:xfrm>
            <a:off x="676469" y="2050008"/>
            <a:ext cx="1083906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2400"/>
              </a:spcAft>
              <a:buFont typeface="Wingdings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understanding a problem conceptually and being able to translate it into code</a:t>
            </a:r>
          </a:p>
          <a:p>
            <a:pPr marL="285750" indent="-285750">
              <a:spcAft>
                <a:spcPts val="2400"/>
              </a:spcAft>
              <a:buFont typeface="Wingdings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thinking of new ways to tackle a problem, and knowing what tools to use</a:t>
            </a:r>
          </a:p>
          <a:p>
            <a:pPr marL="285750" indent="-285750">
              <a:spcAft>
                <a:spcPts val="2400"/>
              </a:spcAft>
              <a:buFont typeface="Wingdings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knowing how to fix your program when it does not work</a:t>
            </a:r>
          </a:p>
          <a:p>
            <a:pPr marL="285750" indent="-285750">
              <a:spcAft>
                <a:spcPts val="2400"/>
              </a:spcAft>
              <a:buFont typeface="Wingdings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writing a program that is fast enough, </a:t>
            </a:r>
            <a:r>
              <a:rPr lang="en-US" sz="2400" b="1" dirty="0">
                <a:solidFill>
                  <a:schemeClr val="accent1"/>
                </a:solidFill>
              </a:rPr>
              <a:t>not</a:t>
            </a:r>
            <a:r>
              <a:rPr lang="en-US" sz="2400" dirty="0">
                <a:solidFill>
                  <a:schemeClr val="accent1"/>
                </a:solidFill>
              </a:rPr>
              <a:t> the fastest possible</a:t>
            </a:r>
          </a:p>
          <a:p>
            <a:pPr marL="285750" indent="-285750">
              <a:spcAft>
                <a:spcPts val="2400"/>
              </a:spcAft>
              <a:buFont typeface="Wingdings" pitchFamily="2" charset="2"/>
              <a:buChar char="ü"/>
            </a:pPr>
            <a:r>
              <a:rPr lang="en-US" sz="2400" dirty="0">
                <a:solidFill>
                  <a:schemeClr val="accent1"/>
                </a:solidFill>
              </a:rPr>
              <a:t>writing a program that can be understood by other people (or by yourself in a year!)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5C83D93-562B-DC4B-BD8E-9258846CE4C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Being good at programming is </a:t>
            </a:r>
            <a:r>
              <a:rPr lang="en-US" sz="3600" b="1" dirty="0"/>
              <a:t>not</a:t>
            </a:r>
            <a:r>
              <a:rPr lang="en-US" sz="3600" dirty="0"/>
              <a:t> simply knowing a lot about a programming language. It is about:</a:t>
            </a:r>
          </a:p>
        </p:txBody>
      </p:sp>
    </p:spTree>
    <p:extLst>
      <p:ext uri="{BB962C8B-B14F-4D97-AF65-F5344CB8AC3E}">
        <p14:creationId xmlns:p14="http://schemas.microsoft.com/office/powerpoint/2010/main" val="1923524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C25FAD-0F5C-AE42-AB49-C9C69CF46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5D7B63-B6BB-804D-9734-C25247A40B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NumPy indexing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674E02-EC6A-0B4A-962D-44A6096FA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065688"/>
            <a:ext cx="5080000" cy="2895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3C3416-B551-5B4C-BF24-EA84CB9231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300" y="4113212"/>
            <a:ext cx="6616700" cy="2425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2E36F81-4F16-BA4E-BF76-DB6557062318}"/>
              </a:ext>
            </a:extLst>
          </p:cNvPr>
          <p:cNvSpPr txBox="1"/>
          <p:nvPr/>
        </p:nvSpPr>
        <p:spPr>
          <a:xfrm>
            <a:off x="0" y="6598364"/>
            <a:ext cx="42594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www.scipy-lectures.org</a:t>
            </a:r>
            <a:r>
              <a:rPr lang="en-US" sz="1000" dirty="0"/>
              <a:t>/intro/</a:t>
            </a:r>
            <a:r>
              <a:rPr lang="en-US" sz="1000" dirty="0" err="1"/>
              <a:t>numpy</a:t>
            </a:r>
            <a:r>
              <a:rPr lang="en-US" sz="1000" dirty="0"/>
              <a:t>/</a:t>
            </a:r>
            <a:r>
              <a:rPr lang="en-US" sz="1000" dirty="0" err="1"/>
              <a:t>numpy.html#indexing-and-slicing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576538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C25FAD-0F5C-AE42-AB49-C9C69CF46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5D7B63-B6BB-804D-9734-C25247A40B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NumPy broadcasting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36F81-4F16-BA4E-BF76-DB6557062318}"/>
              </a:ext>
            </a:extLst>
          </p:cNvPr>
          <p:cNvSpPr txBox="1"/>
          <p:nvPr/>
        </p:nvSpPr>
        <p:spPr>
          <a:xfrm>
            <a:off x="0" y="6598364"/>
            <a:ext cx="56493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jakevdp.github.io</a:t>
            </a:r>
            <a:r>
              <a:rPr lang="en-US" sz="1000" dirty="0"/>
              <a:t>/</a:t>
            </a:r>
            <a:r>
              <a:rPr lang="en-US" sz="1000" dirty="0" err="1"/>
              <a:t>PythonDataScienceHandbook</a:t>
            </a:r>
            <a:r>
              <a:rPr lang="en-US" sz="1000" dirty="0"/>
              <a:t>/02.05-computation-on-arrays-broadcasting.html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E62FA5-8B9D-C247-B743-A070F5F6B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041" y="1174531"/>
            <a:ext cx="6011918" cy="450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436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C25FAD-0F5C-AE42-AB49-C9C69CF46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95D7B63-B6BB-804D-9734-C25247A40BB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Matrix multiplication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3CBB9C-F39D-CE44-A20E-7511E566A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44" y="1139284"/>
            <a:ext cx="4129845" cy="15345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D5EF95-E982-D840-8AB8-9299EEC41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0539" y="5122606"/>
            <a:ext cx="3085144" cy="17353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929DD1F-E4D0-C344-8928-F95D43197E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4860" y="2934304"/>
            <a:ext cx="4802387" cy="198170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678BF5A3-B312-D542-99DC-943070147560}"/>
              </a:ext>
            </a:extLst>
          </p:cNvPr>
          <p:cNvGrpSpPr/>
          <p:nvPr/>
        </p:nvGrpSpPr>
        <p:grpSpPr>
          <a:xfrm>
            <a:off x="8264115" y="963001"/>
            <a:ext cx="2171357" cy="1710870"/>
            <a:chOff x="8405517" y="1139284"/>
            <a:chExt cx="2171357" cy="171087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5F044A5-ADC3-9346-AE80-9A17BCEC15ED}"/>
                </a:ext>
              </a:extLst>
            </p:cNvPr>
            <p:cNvSpPr/>
            <p:nvPr/>
          </p:nvSpPr>
          <p:spPr>
            <a:xfrm>
              <a:off x="8535184" y="2290106"/>
              <a:ext cx="680884" cy="521109"/>
            </a:xfrm>
            <a:prstGeom prst="rect">
              <a:avLst/>
            </a:prstGeom>
            <a:noFill/>
            <a:ln w="19050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1507C04-3DA4-CE40-90AD-4F8012F97FF5}"/>
                </a:ext>
              </a:extLst>
            </p:cNvPr>
            <p:cNvSpPr/>
            <p:nvPr/>
          </p:nvSpPr>
          <p:spPr>
            <a:xfrm rot="20249487">
              <a:off x="8405517" y="2177264"/>
              <a:ext cx="680884" cy="521109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0F37381-439F-FF4A-8B2B-5A07B59B49E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169640" y="2758714"/>
              <a:ext cx="91599" cy="91440"/>
            </a:xfrm>
            <a:prstGeom prst="ellips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F73863F-F330-F542-B163-A80F7262920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095794" y="2496334"/>
              <a:ext cx="91600" cy="9144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AA6B61A-9BB7-AD49-9D19-93B211F40250}"/>
                </a:ext>
              </a:extLst>
            </p:cNvPr>
            <p:cNvCxnSpPr/>
            <p:nvPr/>
          </p:nvCxnSpPr>
          <p:spPr>
            <a:xfrm>
              <a:off x="8535184" y="2808854"/>
              <a:ext cx="204169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B7698F6-546D-2147-9E1B-3E331FD7A2E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535184" y="1139284"/>
              <a:ext cx="0" cy="1670535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B155F8D-E6EC-AE4B-B5DF-0CA2AA7C0CB2}"/>
              </a:ext>
            </a:extLst>
          </p:cNvPr>
          <p:cNvSpPr txBox="1"/>
          <p:nvPr/>
        </p:nvSpPr>
        <p:spPr>
          <a:xfrm>
            <a:off x="8430704" y="2950501"/>
            <a:ext cx="17018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Transformations</a:t>
            </a:r>
          </a:p>
        </p:txBody>
      </p:sp>
    </p:spTree>
    <p:extLst>
      <p:ext uri="{BB962C8B-B14F-4D97-AF65-F5344CB8AC3E}">
        <p14:creationId xmlns:p14="http://schemas.microsoft.com/office/powerpoint/2010/main" val="27402538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F1E15D-CAE5-BA4D-ACAB-1F5AC41EF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972681-39FA-634A-9175-A12FE52CE04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Learning Goals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D00180-55AE-0B4B-814F-2603B9D9B206}"/>
              </a:ext>
            </a:extLst>
          </p:cNvPr>
          <p:cNvSpPr txBox="1"/>
          <p:nvPr/>
        </p:nvSpPr>
        <p:spPr>
          <a:xfrm>
            <a:off x="1060704" y="1463040"/>
            <a:ext cx="8721875" cy="36822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Why should programming be part of a modern scientist’s toolbox?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Understand a few basics about how programs work.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What programming languages are there and how to choose?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What are the most important principals of programming?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Go through a crash course on Python basics.</a:t>
            </a:r>
          </a:p>
        </p:txBody>
      </p:sp>
    </p:spTree>
    <p:extLst>
      <p:ext uri="{BB962C8B-B14F-4D97-AF65-F5344CB8AC3E}">
        <p14:creationId xmlns:p14="http://schemas.microsoft.com/office/powerpoint/2010/main" val="8893753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DCD55-CB12-9A49-B25B-CDD6E8D1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D1423E-D249-3E46-BD00-1744AE9273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How Do We Think About Complex Systems &amp; Big Data?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E185ECD-F19F-BD4B-862A-3BB055682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31" y="1073266"/>
            <a:ext cx="2857500" cy="2882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506DB04-85BD-E847-B94B-004517F5C2F4}"/>
              </a:ext>
            </a:extLst>
          </p:cNvPr>
          <p:cNvSpPr txBox="1"/>
          <p:nvPr/>
        </p:nvSpPr>
        <p:spPr>
          <a:xfrm rot="16200000">
            <a:off x="317060" y="1168147"/>
            <a:ext cx="763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GWAS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F65A2B-032E-7544-ABFE-14DC263581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868"/>
          <a:stretch/>
        </p:blipFill>
        <p:spPr>
          <a:xfrm>
            <a:off x="3890300" y="953093"/>
            <a:ext cx="2953053" cy="29831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B8B4B5-2D9E-7444-901A-73D798E06EDA}"/>
              </a:ext>
            </a:extLst>
          </p:cNvPr>
          <p:cNvSpPr txBox="1"/>
          <p:nvPr/>
        </p:nvSpPr>
        <p:spPr>
          <a:xfrm rot="16200000">
            <a:off x="3509082" y="2160138"/>
            <a:ext cx="1003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RNA-</a:t>
            </a:r>
            <a:r>
              <a:rPr lang="en-US" dirty="0" err="1"/>
              <a:t>Seq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4861F23-EA32-9941-9015-27C9B5068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7559" y="1073266"/>
            <a:ext cx="4000500" cy="28194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52AE954-79BD-4F45-8C3B-B23B2E061AAF}"/>
              </a:ext>
            </a:extLst>
          </p:cNvPr>
          <p:cNvSpPr txBox="1"/>
          <p:nvPr/>
        </p:nvSpPr>
        <p:spPr>
          <a:xfrm rot="16200000">
            <a:off x="6792253" y="1580134"/>
            <a:ext cx="1383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Connectome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15617F6-E22B-2C40-ACBA-7B9A9CD3D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284" y="4129804"/>
            <a:ext cx="2192389" cy="248114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D1E929-3741-A446-BF6F-B2B21757CB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031" y="4037012"/>
            <a:ext cx="3098800" cy="25019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8F12A77-A055-9C4B-9A6C-9981741E3241}"/>
              </a:ext>
            </a:extLst>
          </p:cNvPr>
          <p:cNvSpPr txBox="1"/>
          <p:nvPr/>
        </p:nvSpPr>
        <p:spPr>
          <a:xfrm rot="16200000">
            <a:off x="145182" y="4450687"/>
            <a:ext cx="1233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Multiomics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F657235-9A8D-AD40-AEF4-2D47F00AD9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3137" y="4134447"/>
            <a:ext cx="3022600" cy="2476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A31071-2CFD-1D40-B32A-0FFA36E093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0201" y="4106310"/>
            <a:ext cx="2567858" cy="203639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CD19D50-FF4E-604B-82D5-B331AA1356AE}"/>
              </a:ext>
            </a:extLst>
          </p:cNvPr>
          <p:cNvSpPr txBox="1"/>
          <p:nvPr/>
        </p:nvSpPr>
        <p:spPr>
          <a:xfrm rot="16200000">
            <a:off x="5838879" y="4509424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D8B48C-0A17-704F-A4EA-6D6B7AB01D94}"/>
              </a:ext>
            </a:extLst>
          </p:cNvPr>
          <p:cNvSpPr txBox="1"/>
          <p:nvPr/>
        </p:nvSpPr>
        <p:spPr>
          <a:xfrm rot="16200000">
            <a:off x="8334870" y="4490428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Time series</a:t>
            </a:r>
          </a:p>
        </p:txBody>
      </p:sp>
    </p:spTree>
    <p:extLst>
      <p:ext uri="{BB962C8B-B14F-4D97-AF65-F5344CB8AC3E}">
        <p14:creationId xmlns:p14="http://schemas.microsoft.com/office/powerpoint/2010/main" val="2689782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BEF4AA-85C4-6A48-8EA5-7292F9F6C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401E88-8085-A74A-BA6D-3304CECB2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362" y="2088667"/>
            <a:ext cx="2831690" cy="26806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D0BF0C-C0F4-3946-8DE7-61BE0032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512" y="2335881"/>
            <a:ext cx="3224976" cy="25731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37C503-4869-CA49-B9AF-F9510CCF70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878"/>
          <a:stretch/>
        </p:blipFill>
        <p:spPr>
          <a:xfrm>
            <a:off x="8180438" y="2264359"/>
            <a:ext cx="2743200" cy="2716162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DDE6327B-31BA-C44D-9425-04E8D599DB6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Some tools</a:t>
            </a:r>
          </a:p>
        </p:txBody>
      </p:sp>
    </p:spTree>
    <p:extLst>
      <p:ext uri="{BB962C8B-B14F-4D97-AF65-F5344CB8AC3E}">
        <p14:creationId xmlns:p14="http://schemas.microsoft.com/office/powerpoint/2010/main" val="2885443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DDCD55-CB12-9A49-B25B-CDD6E8D16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ED1423E-D249-3E46-BD00-1744AE92732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WARNING! Even better tools may be needed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6926F-C410-D54D-AE83-8D1B9DD6A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645" y="1087622"/>
            <a:ext cx="8750710" cy="46827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FBAEEE-4B03-9941-99B4-CBE9EB83A61E}"/>
              </a:ext>
            </a:extLst>
          </p:cNvPr>
          <p:cNvSpPr txBox="1"/>
          <p:nvPr/>
        </p:nvSpPr>
        <p:spPr>
          <a:xfrm>
            <a:off x="7878979" y="6110129"/>
            <a:ext cx="25923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hlinkClick r:id="rId3"/>
              </a:rPr>
              <a:t>https://doi.org/10.1371/journal.pcbi.1005268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556384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2361CF-6F42-204F-927D-2E002DB7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DF3241-8AD3-5342-8AD4-CE59783C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9685" y="1092200"/>
            <a:ext cx="7607300" cy="4673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A16039-64DA-144E-82CF-2FEF2403A9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826" y="1092200"/>
            <a:ext cx="5798511" cy="46736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C201627-BD5C-4A46-9BAC-4C9D7F782EE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Computer programs are how we interact with data</a:t>
            </a:r>
          </a:p>
        </p:txBody>
      </p:sp>
    </p:spTree>
    <p:extLst>
      <p:ext uri="{BB962C8B-B14F-4D97-AF65-F5344CB8AC3E}">
        <p14:creationId xmlns:p14="http://schemas.microsoft.com/office/powerpoint/2010/main" val="22733641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872309-D205-2A43-B550-0C53FBEBE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F0FDF6-EF24-7A41-9662-C24AADDBF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34" y="492550"/>
            <a:ext cx="7830532" cy="5872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1F7400-D30B-B54A-B4A4-F8F6C622D043}"/>
              </a:ext>
            </a:extLst>
          </p:cNvPr>
          <p:cNvSpPr txBox="1"/>
          <p:nvPr/>
        </p:nvSpPr>
        <p:spPr>
          <a:xfrm>
            <a:off x="4714411" y="6110129"/>
            <a:ext cx="52677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https://</a:t>
            </a:r>
            <a:r>
              <a:rPr lang="en-US" sz="1000" dirty="0" err="1"/>
              <a:t>craftofcoding.wordpress.com</a:t>
            </a:r>
            <a:r>
              <a:rPr lang="en-US" sz="1000" dirty="0"/>
              <a:t>/2017/01/09/my-periodic-table-of-programming-languages/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C1BEA7F-1545-9A49-8946-BEF5FA665E1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Programming Languages: which one to use?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BD3C47-FDF2-5846-804A-FA55BEBBDD9A}"/>
              </a:ext>
            </a:extLst>
          </p:cNvPr>
          <p:cNvSpPr/>
          <p:nvPr/>
        </p:nvSpPr>
        <p:spPr>
          <a:xfrm>
            <a:off x="4837471" y="3066976"/>
            <a:ext cx="530942" cy="5407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F4B26F-BDE5-C24E-9153-CC736A6D9415}"/>
              </a:ext>
            </a:extLst>
          </p:cNvPr>
          <p:cNvSpPr/>
          <p:nvPr/>
        </p:nvSpPr>
        <p:spPr>
          <a:xfrm>
            <a:off x="4837471" y="3569110"/>
            <a:ext cx="530942" cy="5407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CAE97EC-6F82-0649-BFDD-BA07EA8F68C1}"/>
              </a:ext>
            </a:extLst>
          </p:cNvPr>
          <p:cNvSpPr/>
          <p:nvPr/>
        </p:nvSpPr>
        <p:spPr>
          <a:xfrm>
            <a:off x="6425812" y="3588774"/>
            <a:ext cx="530942" cy="5407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CF248-9FE3-EF43-A53F-6585374F1BA4}"/>
              </a:ext>
            </a:extLst>
          </p:cNvPr>
          <p:cNvSpPr/>
          <p:nvPr/>
        </p:nvSpPr>
        <p:spPr>
          <a:xfrm>
            <a:off x="5358580" y="4630599"/>
            <a:ext cx="530942" cy="5407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9CA5D9-DFF3-2241-B99F-48AF155F06DD}"/>
              </a:ext>
            </a:extLst>
          </p:cNvPr>
          <p:cNvSpPr/>
          <p:nvPr/>
        </p:nvSpPr>
        <p:spPr>
          <a:xfrm>
            <a:off x="8044814" y="3064099"/>
            <a:ext cx="530942" cy="540774"/>
          </a:xfrm>
          <a:prstGeom prst="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727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DCC0EB21-615D-254D-A544-34227321E395}"/>
              </a:ext>
            </a:extLst>
          </p:cNvPr>
          <p:cNvSpPr/>
          <p:nvPr/>
        </p:nvSpPr>
        <p:spPr>
          <a:xfrm>
            <a:off x="10154139" y="2649894"/>
            <a:ext cx="1078629" cy="684923"/>
          </a:xfrm>
          <a:prstGeom prst="roundRect">
            <a:avLst/>
          </a:prstGeom>
          <a:solidFill>
            <a:schemeClr val="bg2"/>
          </a:solidFill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Machine</a:t>
            </a:r>
          </a:p>
          <a:p>
            <a:pPr algn="ctr"/>
            <a:r>
              <a:rPr lang="en-US" dirty="0">
                <a:solidFill>
                  <a:srgbClr val="C00000"/>
                </a:solidFill>
              </a:rPr>
              <a:t>code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218F649-02F8-5042-BD7D-689FEB5E1967}"/>
              </a:ext>
            </a:extLst>
          </p:cNvPr>
          <p:cNvSpPr/>
          <p:nvPr/>
        </p:nvSpPr>
        <p:spPr>
          <a:xfrm>
            <a:off x="8622820" y="2649894"/>
            <a:ext cx="1284693" cy="684923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Assembly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language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6E4D52A0-5434-A84C-B058-140D1E404983}"/>
              </a:ext>
            </a:extLst>
          </p:cNvPr>
          <p:cNvSpPr/>
          <p:nvPr/>
        </p:nvSpPr>
        <p:spPr>
          <a:xfrm>
            <a:off x="4979353" y="2649894"/>
            <a:ext cx="1078629" cy="684923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C/C++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AD46E2D7-B2F9-3747-B039-587D95730E56}"/>
              </a:ext>
            </a:extLst>
          </p:cNvPr>
          <p:cNvSpPr/>
          <p:nvPr/>
        </p:nvSpPr>
        <p:spPr>
          <a:xfrm>
            <a:off x="3494687" y="2649894"/>
            <a:ext cx="1078629" cy="684923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/>
                </a:solidFill>
              </a:rPr>
              <a:t>Python,</a:t>
            </a:r>
          </a:p>
          <a:p>
            <a:pPr algn="ctr"/>
            <a:r>
              <a:rPr lang="en-US" dirty="0">
                <a:solidFill>
                  <a:schemeClr val="accent6"/>
                </a:solidFill>
              </a:rPr>
              <a:t>MATLAB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445F7B4F-5B2C-3D4F-8FB5-56BC20483A54}"/>
              </a:ext>
            </a:extLst>
          </p:cNvPr>
          <p:cNvSpPr/>
          <p:nvPr/>
        </p:nvSpPr>
        <p:spPr>
          <a:xfrm>
            <a:off x="873349" y="2649893"/>
            <a:ext cx="1078629" cy="684923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Human</a:t>
            </a:r>
          </a:p>
          <a:p>
            <a:pPr algn="ctr"/>
            <a:r>
              <a:rPr lang="en-US" dirty="0">
                <a:solidFill>
                  <a:schemeClr val="accent1"/>
                </a:solidFill>
              </a:rPr>
              <a:t>speech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5A042A-BC72-3643-B082-F7F858AE85D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Programming Languages</a:t>
            </a:r>
          </a:p>
        </p:txBody>
      </p:sp>
      <p:sp>
        <p:nvSpPr>
          <p:cNvPr id="3" name="Right Triangle 2">
            <a:extLst>
              <a:ext uri="{FF2B5EF4-FFF2-40B4-BE49-F238E27FC236}">
                <a16:creationId xmlns:a16="http://schemas.microsoft.com/office/drawing/2014/main" id="{416FD7B9-DFA2-7F4C-A76B-2B3C7910C365}"/>
              </a:ext>
            </a:extLst>
          </p:cNvPr>
          <p:cNvSpPr/>
          <p:nvPr/>
        </p:nvSpPr>
        <p:spPr>
          <a:xfrm>
            <a:off x="1371598" y="1464905"/>
            <a:ext cx="9321281" cy="270589"/>
          </a:xfrm>
          <a:prstGeom prst="rtTriangle">
            <a:avLst/>
          </a:prstGeom>
          <a:gradFill flip="none" rotWithShape="1">
            <a:gsLst>
              <a:gs pos="25000">
                <a:schemeClr val="accent6"/>
              </a:gs>
              <a:gs pos="0">
                <a:schemeClr val="accent1"/>
              </a:gs>
              <a:gs pos="50000">
                <a:schemeClr val="accent4"/>
              </a:gs>
              <a:gs pos="75000">
                <a:schemeClr val="accent2"/>
              </a:gs>
              <a:gs pos="100000">
                <a:srgbClr val="C00000"/>
              </a:gs>
            </a:gsLst>
            <a:lin ang="0" scaled="1"/>
            <a:tileRect/>
          </a:gradFill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BFA97A-BB40-EF45-83DD-D72257A4E2B4}"/>
              </a:ext>
            </a:extLst>
          </p:cNvPr>
          <p:cNvSpPr txBox="1"/>
          <p:nvPr/>
        </p:nvSpPr>
        <p:spPr>
          <a:xfrm>
            <a:off x="820101" y="1096885"/>
            <a:ext cx="1120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High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E52E8D-EEF9-F740-8C28-F9CE38F26603}"/>
              </a:ext>
            </a:extLst>
          </p:cNvPr>
          <p:cNvSpPr txBox="1"/>
          <p:nvPr/>
        </p:nvSpPr>
        <p:spPr>
          <a:xfrm>
            <a:off x="10163470" y="1093628"/>
            <a:ext cx="10786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</a:rPr>
              <a:t>Low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C733E98-19E5-2949-8137-74588325878E}"/>
              </a:ext>
            </a:extLst>
          </p:cNvPr>
          <p:cNvCxnSpPr>
            <a:cxnSpLocks/>
          </p:cNvCxnSpPr>
          <p:nvPr/>
        </p:nvCxnSpPr>
        <p:spPr>
          <a:xfrm>
            <a:off x="1379374" y="1735494"/>
            <a:ext cx="0" cy="91440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1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58C6AD6-C067-2343-8E78-982EFA3751CC}"/>
              </a:ext>
            </a:extLst>
          </p:cNvPr>
          <p:cNvCxnSpPr>
            <a:cxnSpLocks/>
          </p:cNvCxnSpPr>
          <p:nvPr/>
        </p:nvCxnSpPr>
        <p:spPr>
          <a:xfrm>
            <a:off x="10692879" y="1735494"/>
            <a:ext cx="0" cy="91440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C00000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F0646A-7AD7-7B47-B432-744E8E40DB2F}"/>
              </a:ext>
            </a:extLst>
          </p:cNvPr>
          <p:cNvCxnSpPr>
            <a:cxnSpLocks/>
          </p:cNvCxnSpPr>
          <p:nvPr/>
        </p:nvCxnSpPr>
        <p:spPr>
          <a:xfrm>
            <a:off x="4019626" y="1735494"/>
            <a:ext cx="0" cy="91440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2B6449D-CD90-2449-8833-1F7E65DC6D38}"/>
              </a:ext>
            </a:extLst>
          </p:cNvPr>
          <p:cNvCxnSpPr>
            <a:cxnSpLocks/>
          </p:cNvCxnSpPr>
          <p:nvPr/>
        </p:nvCxnSpPr>
        <p:spPr>
          <a:xfrm>
            <a:off x="9250906" y="1735494"/>
            <a:ext cx="0" cy="91440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4DE800-7275-9D46-805C-94AC69AC95E5}"/>
              </a:ext>
            </a:extLst>
          </p:cNvPr>
          <p:cNvCxnSpPr>
            <a:cxnSpLocks/>
          </p:cNvCxnSpPr>
          <p:nvPr/>
        </p:nvCxnSpPr>
        <p:spPr>
          <a:xfrm>
            <a:off x="5494944" y="1735494"/>
            <a:ext cx="0" cy="91440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E4879A4A-EBAE-064D-AF90-C6CFCFAD41AC}"/>
              </a:ext>
            </a:extLst>
          </p:cNvPr>
          <p:cNvSpPr txBox="1"/>
          <p:nvPr/>
        </p:nvSpPr>
        <p:spPr>
          <a:xfrm>
            <a:off x="9639087" y="4807007"/>
            <a:ext cx="1791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Binary code that a CPU can run.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3C294BB-CC4F-474F-BA7C-0AF4C52AF3D7}"/>
              </a:ext>
            </a:extLst>
          </p:cNvPr>
          <p:cNvSpPr txBox="1"/>
          <p:nvPr/>
        </p:nvSpPr>
        <p:spPr>
          <a:xfrm>
            <a:off x="7197923" y="3887068"/>
            <a:ext cx="29562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Human-readable (somewhat) instructions that mostly map to machine instructions.</a:t>
            </a:r>
          </a:p>
        </p:txBody>
      </p:sp>
      <p:sp>
        <p:nvSpPr>
          <p:cNvPr id="39" name="Left Brace 38">
            <a:extLst>
              <a:ext uri="{FF2B5EF4-FFF2-40B4-BE49-F238E27FC236}">
                <a16:creationId xmlns:a16="http://schemas.microsoft.com/office/drawing/2014/main" id="{C792AB3C-8435-5D40-A000-EA8CA6E00536}"/>
              </a:ext>
            </a:extLst>
          </p:cNvPr>
          <p:cNvSpPr/>
          <p:nvPr/>
        </p:nvSpPr>
        <p:spPr>
          <a:xfrm rot="16200000">
            <a:off x="9092675" y="3596943"/>
            <a:ext cx="382558" cy="416145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80E37CD-B1B5-B048-9DA5-2FC8425FCD3F}"/>
              </a:ext>
            </a:extLst>
          </p:cNvPr>
          <p:cNvSpPr txBox="1"/>
          <p:nvPr/>
        </p:nvSpPr>
        <p:spPr>
          <a:xfrm>
            <a:off x="8455297" y="5868950"/>
            <a:ext cx="1657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CPU dependent</a:t>
            </a:r>
          </a:p>
        </p:txBody>
      </p:sp>
      <p:sp>
        <p:nvSpPr>
          <p:cNvPr id="41" name="Left Brace 40">
            <a:extLst>
              <a:ext uri="{FF2B5EF4-FFF2-40B4-BE49-F238E27FC236}">
                <a16:creationId xmlns:a16="http://schemas.microsoft.com/office/drawing/2014/main" id="{C7F63F35-1DAB-8145-9F17-63CE31CCB0EE}"/>
              </a:ext>
            </a:extLst>
          </p:cNvPr>
          <p:cNvSpPr/>
          <p:nvPr/>
        </p:nvSpPr>
        <p:spPr>
          <a:xfrm rot="16200000">
            <a:off x="4525337" y="3676253"/>
            <a:ext cx="382558" cy="4021494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2FD71BD-022D-5347-A2B2-BFE60FBE6A27}"/>
              </a:ext>
            </a:extLst>
          </p:cNvPr>
          <p:cNvSpPr txBox="1"/>
          <p:nvPr/>
        </p:nvSpPr>
        <p:spPr>
          <a:xfrm>
            <a:off x="3800596" y="5883712"/>
            <a:ext cx="1832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CPU independent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568A548-864B-EE47-A5B7-A35E05CF4D9E}"/>
              </a:ext>
            </a:extLst>
          </p:cNvPr>
          <p:cNvSpPr txBox="1"/>
          <p:nvPr/>
        </p:nvSpPr>
        <p:spPr>
          <a:xfrm>
            <a:off x="2890368" y="3888332"/>
            <a:ext cx="3836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Human-readable code that must be compiled into machine code for a CPU.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62290B6-4BD8-7740-BCFD-3AFEEC6E1564}"/>
              </a:ext>
            </a:extLst>
          </p:cNvPr>
          <p:cNvCxnSpPr>
            <a:cxnSpLocks/>
          </p:cNvCxnSpPr>
          <p:nvPr/>
        </p:nvCxnSpPr>
        <p:spPr>
          <a:xfrm>
            <a:off x="9250906" y="3334816"/>
            <a:ext cx="0" cy="552252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2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B853E71-CC39-1246-8DE0-F6D59769971F}"/>
              </a:ext>
            </a:extLst>
          </p:cNvPr>
          <p:cNvCxnSpPr>
            <a:cxnSpLocks/>
          </p:cNvCxnSpPr>
          <p:nvPr/>
        </p:nvCxnSpPr>
        <p:spPr>
          <a:xfrm>
            <a:off x="10692879" y="3334816"/>
            <a:ext cx="0" cy="1472191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C00000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86CD13D-5952-5D4B-8D2E-6505FC717EC8}"/>
              </a:ext>
            </a:extLst>
          </p:cNvPr>
          <p:cNvCxnSpPr>
            <a:cxnSpLocks/>
          </p:cNvCxnSpPr>
          <p:nvPr/>
        </p:nvCxnSpPr>
        <p:spPr>
          <a:xfrm>
            <a:off x="4019626" y="3334816"/>
            <a:ext cx="0" cy="552252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6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DA6D4397-B574-1640-A90D-0BE50B73030D}"/>
              </a:ext>
            </a:extLst>
          </p:cNvPr>
          <p:cNvCxnSpPr>
            <a:cxnSpLocks/>
          </p:cNvCxnSpPr>
          <p:nvPr/>
        </p:nvCxnSpPr>
        <p:spPr>
          <a:xfrm>
            <a:off x="5494944" y="3334816"/>
            <a:ext cx="0" cy="552252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chemeClr val="accent6"/>
            </a:solidFill>
            <a:prstDash val="sysDot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5" name="Slide Number Placeholder 64">
            <a:extLst>
              <a:ext uri="{FF2B5EF4-FFF2-40B4-BE49-F238E27FC236}">
                <a16:creationId xmlns:a16="http://schemas.microsoft.com/office/drawing/2014/main" id="{5B842B5B-A613-4B4F-ACE7-D446DDEE0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244FC-0EAE-034F-B14A-EF8DDD4B34CA}"/>
              </a:ext>
            </a:extLst>
          </p:cNvPr>
          <p:cNvSpPr txBox="1"/>
          <p:nvPr/>
        </p:nvSpPr>
        <p:spPr>
          <a:xfrm>
            <a:off x="2762431" y="4527440"/>
            <a:ext cx="1486304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in 1:10:</a:t>
            </a:r>
          </a:p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print(</a:t>
            </a:r>
            <a:r>
              <a:rPr lang="en-US" sz="1200" dirty="0" err="1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3C0E9C3-335B-534F-A699-77ECEFBE5941}"/>
              </a:ext>
            </a:extLst>
          </p:cNvPr>
          <p:cNvSpPr txBox="1"/>
          <p:nvPr/>
        </p:nvSpPr>
        <p:spPr>
          <a:xfrm>
            <a:off x="4282931" y="4692026"/>
            <a:ext cx="297389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=1; 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&lt;=10; ++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cout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&lt;&lt; 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std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::</a:t>
            </a:r>
            <a:r>
              <a:rPr lang="en-US" sz="1200" dirty="0" err="1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endl</a:t>
            </a:r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200" dirty="0">
                <a:solidFill>
                  <a:srgbClr val="0020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E0CBE9A-DA9F-CC43-A5BB-608A58CCE9F4}"/>
              </a:ext>
            </a:extLst>
          </p:cNvPr>
          <p:cNvSpPr txBox="1"/>
          <p:nvPr/>
        </p:nvSpPr>
        <p:spPr>
          <a:xfrm>
            <a:off x="2758919" y="5013367"/>
            <a:ext cx="139333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1:10:</a:t>
            </a:r>
          </a:p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200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D9D4E69-5D50-E248-902B-B43F0DBCFDAE}"/>
              </a:ext>
            </a:extLst>
          </p:cNvPr>
          <p:cNvSpPr txBox="1"/>
          <p:nvPr/>
        </p:nvSpPr>
        <p:spPr>
          <a:xfrm>
            <a:off x="584874" y="4065363"/>
            <a:ext cx="19980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70C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“For each integer from one to ten, display its value.”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FD0BB1E-108D-D74F-A891-A35A96E2A2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776" t="1398" r="5402" b="75298"/>
          <a:stretch/>
        </p:blipFill>
        <p:spPr>
          <a:xfrm>
            <a:off x="8004991" y="4801638"/>
            <a:ext cx="1278962" cy="6940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D87A9D9B-29A3-8241-AC6A-6B4B90D982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561" t="55339" r="10302" b="30910"/>
          <a:stretch/>
        </p:blipFill>
        <p:spPr>
          <a:xfrm>
            <a:off x="10433176" y="4238022"/>
            <a:ext cx="997388" cy="4018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49366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A87DCEA-0072-AC43-B07E-BADD48FF2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1611B7-9285-1F48-A026-12A07D3EB268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7C1060-F737-7A4E-8354-9C5751123501}"/>
              </a:ext>
            </a:extLst>
          </p:cNvPr>
          <p:cNvGrpSpPr/>
          <p:nvPr/>
        </p:nvGrpSpPr>
        <p:grpSpPr>
          <a:xfrm>
            <a:off x="358878" y="2504767"/>
            <a:ext cx="11474244" cy="1848465"/>
            <a:chOff x="717755" y="2123767"/>
            <a:chExt cx="11474244" cy="184846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0DA2FA3-A408-4746-9A72-F5E0CE819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2629" t="1398" r="4260" b="55769"/>
            <a:stretch/>
          </p:blipFill>
          <p:spPr>
            <a:xfrm>
              <a:off x="717755" y="2123767"/>
              <a:ext cx="6712974" cy="183863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4F7A1C6-E61C-C543-8295-B931AF1C75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1923" t="55339" r="9129" b="5722"/>
            <a:stretch/>
          </p:blipFill>
          <p:spPr>
            <a:xfrm>
              <a:off x="7430729" y="2300748"/>
              <a:ext cx="4761270" cy="1671484"/>
            </a:xfrm>
            <a:prstGeom prst="rect">
              <a:avLst/>
            </a:prstGeom>
          </p:spPr>
        </p:pic>
      </p:grpSp>
      <p:sp>
        <p:nvSpPr>
          <p:cNvPr id="7" name="Title 1">
            <a:extLst>
              <a:ext uri="{FF2B5EF4-FFF2-40B4-BE49-F238E27FC236}">
                <a16:creationId xmlns:a16="http://schemas.microsoft.com/office/drawing/2014/main" id="{DBAF35CC-17A1-5848-867C-EA0680CD017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5486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/>
              <a:t>Compilation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D07422-E4DB-234F-8F87-0D3D84FB8E5A}"/>
              </a:ext>
            </a:extLst>
          </p:cNvPr>
          <p:cNvSpPr txBox="1"/>
          <p:nvPr/>
        </p:nvSpPr>
        <p:spPr>
          <a:xfrm>
            <a:off x="491613" y="1799303"/>
            <a:ext cx="1331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Source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A79506-50D9-DF42-AB47-7B68237BF545}"/>
              </a:ext>
            </a:extLst>
          </p:cNvPr>
          <p:cNvSpPr txBox="1"/>
          <p:nvPr/>
        </p:nvSpPr>
        <p:spPr>
          <a:xfrm>
            <a:off x="5304116" y="1799303"/>
            <a:ext cx="1583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Assembly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A26D0-6BE9-6444-A89F-549078A2FA76}"/>
              </a:ext>
            </a:extLst>
          </p:cNvPr>
          <p:cNvSpPr txBox="1"/>
          <p:nvPr/>
        </p:nvSpPr>
        <p:spPr>
          <a:xfrm>
            <a:off x="10190358" y="1799303"/>
            <a:ext cx="151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Machine code</a:t>
            </a:r>
          </a:p>
        </p:txBody>
      </p:sp>
    </p:spTree>
    <p:extLst>
      <p:ext uri="{BB962C8B-B14F-4D97-AF65-F5344CB8AC3E}">
        <p14:creationId xmlns:p14="http://schemas.microsoft.com/office/powerpoint/2010/main" val="10057486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21493</TotalTime>
  <Words>459</Words>
  <Application>Microsoft Macintosh PowerPoint</Application>
  <PresentationFormat>Widescreen</PresentationFormat>
  <Paragraphs>114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Wingdings</vt:lpstr>
      <vt:lpstr>Office Theme</vt:lpstr>
      <vt:lpstr>Intro to Programming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Programming</dc:title>
  <dc:creator>Goldschen, Marcel</dc:creator>
  <cp:lastModifiedBy>Goldschen, Marcel</cp:lastModifiedBy>
  <cp:revision>115</cp:revision>
  <dcterms:created xsi:type="dcterms:W3CDTF">2018-12-05T22:14:15Z</dcterms:created>
  <dcterms:modified xsi:type="dcterms:W3CDTF">2019-01-22T19:16:40Z</dcterms:modified>
</cp:coreProperties>
</file>